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429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13" Type="http://schemas.openxmlformats.org/officeDocument/2006/relationships/slide" Target="../slides/slide18.xml"/><Relationship Id="rId3" Type="http://schemas.openxmlformats.org/officeDocument/2006/relationships/slide" Target="../slides/slide6.xml"/><Relationship Id="rId7" Type="http://schemas.openxmlformats.org/officeDocument/2006/relationships/slide" Target="../slides/slide11.xml"/><Relationship Id="rId12" Type="http://schemas.openxmlformats.org/officeDocument/2006/relationships/slide" Target="../slides/slide1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9.xml"/><Relationship Id="rId11" Type="http://schemas.openxmlformats.org/officeDocument/2006/relationships/slide" Target="../slides/slide16.xml"/><Relationship Id="rId5" Type="http://schemas.openxmlformats.org/officeDocument/2006/relationships/slide" Target="../slides/slide8.xml"/><Relationship Id="rId10" Type="http://schemas.openxmlformats.org/officeDocument/2006/relationships/slide" Target="../slides/slide15.xml"/><Relationship Id="rId4" Type="http://schemas.openxmlformats.org/officeDocument/2006/relationships/slide" Target="../slides/slide7.xml"/><Relationship Id="rId9" Type="http://schemas.openxmlformats.org/officeDocument/2006/relationships/slide" Target="../slides/slide14.xml"/><Relationship Id="rId14" Type="http://schemas.openxmlformats.org/officeDocument/2006/relationships/slide" Target="../slides/slide19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13" Type="http://schemas.openxmlformats.org/officeDocument/2006/relationships/slide" Target="../slides/slide18.xml"/><Relationship Id="rId3" Type="http://schemas.openxmlformats.org/officeDocument/2006/relationships/slide" Target="../slides/slide6.xml"/><Relationship Id="rId7" Type="http://schemas.openxmlformats.org/officeDocument/2006/relationships/slide" Target="../slides/slide11.xml"/><Relationship Id="rId12" Type="http://schemas.openxmlformats.org/officeDocument/2006/relationships/slide" Target="../slides/slide1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9.xml"/><Relationship Id="rId11" Type="http://schemas.openxmlformats.org/officeDocument/2006/relationships/slide" Target="../slides/slide16.xml"/><Relationship Id="rId5" Type="http://schemas.openxmlformats.org/officeDocument/2006/relationships/slide" Target="../slides/slide8.xml"/><Relationship Id="rId10" Type="http://schemas.openxmlformats.org/officeDocument/2006/relationships/slide" Target="../slides/slide15.xml"/><Relationship Id="rId4" Type="http://schemas.openxmlformats.org/officeDocument/2006/relationships/slide" Target="../slides/slide7.xml"/><Relationship Id="rId9" Type="http://schemas.openxmlformats.org/officeDocument/2006/relationships/slide" Target="../slides/slide14.xml"/><Relationship Id="rId14" Type="http://schemas.openxmlformats.org/officeDocument/2006/relationships/slide" Target="../slides/slide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6896230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C_0#auto_editor_catalog_0?lid=d1490e410&amp;amp;cid=d1490e410">
            <a:hlinkClick r:id="rId3" action="ppaction://hlinksldjump"/>
          </p:cNvPr>
          <p:cNvSpPr/>
          <p:nvPr/>
        </p:nvSpPr>
        <p:spPr>
          <a:xfrm>
            <a:off x="1947672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0?lid=d40dd48fb&amp;amp;cid=d40dd48fb">
            <a:hlinkClick r:id="rId4" action="ppaction://hlinksldjump"/>
          </p:cNvPr>
          <p:cNvSpPr/>
          <p:nvPr/>
        </p:nvSpPr>
        <p:spPr>
          <a:xfrm>
            <a:off x="2468880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0?lid=f42bcb929&amp;amp;cid=f42bcb929">
            <a:hlinkClick r:id="rId5" action="ppaction://hlinksldjump"/>
          </p:cNvPr>
          <p:cNvSpPr/>
          <p:nvPr/>
        </p:nvSpPr>
        <p:spPr>
          <a:xfrm>
            <a:off x="2990088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0?lid=e4da9ed68&amp;amp;cid=e4da9ed68">
            <a:hlinkClick r:id="rId6" action="ppaction://hlinksldjump"/>
          </p:cNvPr>
          <p:cNvSpPr/>
          <p:nvPr/>
        </p:nvSpPr>
        <p:spPr>
          <a:xfrm>
            <a:off x="3511296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0?lid=b14013c0b&amp;amp;cid=b14013c0b">
            <a:hlinkClick r:id="rId7" action="ppaction://hlinksldjump"/>
          </p:cNvPr>
          <p:cNvSpPr/>
          <p:nvPr/>
        </p:nvSpPr>
        <p:spPr>
          <a:xfrm>
            <a:off x="4032504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0?lid=91291588b&amp;amp;cid=91291588b">
            <a:hlinkClick r:id="rId8" action="ppaction://hlinksldjump"/>
          </p:cNvPr>
          <p:cNvSpPr/>
          <p:nvPr/>
        </p:nvSpPr>
        <p:spPr>
          <a:xfrm>
            <a:off x="4553712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0?lid=17fcd66a0&amp;amp;cid=17fcd66a0">
            <a:hlinkClick r:id="rId9" action="ppaction://hlinksldjump"/>
          </p:cNvPr>
          <p:cNvSpPr/>
          <p:nvPr/>
        </p:nvSpPr>
        <p:spPr>
          <a:xfrm>
            <a:off x="5074920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0?lid=56ee547bc&amp;amp;cid=56ee547bc">
            <a:hlinkClick r:id="rId10" action="ppaction://hlinksldjump"/>
          </p:cNvPr>
          <p:cNvSpPr/>
          <p:nvPr/>
        </p:nvSpPr>
        <p:spPr>
          <a:xfrm>
            <a:off x="5596128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0?lid=9890975c1&amp;amp;cid=9890975c1">
            <a:hlinkClick r:id="rId11" action="ppaction://hlinksldjump"/>
          </p:cNvPr>
          <p:cNvSpPr/>
          <p:nvPr/>
        </p:nvSpPr>
        <p:spPr>
          <a:xfrm>
            <a:off x="6117336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0?lid=c2088e5e3&amp;amp;cid=c2088e5e3">
            <a:hlinkClick r:id="rId12" action="ppaction://hlinksldjump"/>
          </p:cNvPr>
          <p:cNvSpPr/>
          <p:nvPr/>
        </p:nvSpPr>
        <p:spPr>
          <a:xfrm>
            <a:off x="6638544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0?lid=e2e282758&amp;amp;cid=e2e282758">
            <a:hlinkClick r:id="rId13" action="ppaction://hlinksldjump"/>
          </p:cNvPr>
          <p:cNvSpPr/>
          <p:nvPr/>
        </p:nvSpPr>
        <p:spPr>
          <a:xfrm>
            <a:off x="7159752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0?lid=ecdc46f0f&amp;amp;cid=ecdc46f0f">
            <a:hlinkClick r:id="rId14" action="ppaction://hlinksldjump"/>
          </p:cNvPr>
          <p:cNvSpPr/>
          <p:nvPr/>
        </p:nvSpPr>
        <p:spPr>
          <a:xfrm>
            <a:off x="7680960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d9cdaaa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 诊断</a:t>
            </a:r>
            <a:endParaRPr lang="en-US" sz="36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26896230c#df=d9cdaaa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 诊断</a:t>
            </a:r>
            <a:endParaRPr lang="en-US" sz="3600" dirty="0"/>
          </a:p>
        </p:txBody>
      </p:sp>
      <p:sp>
        <p:nvSpPr>
          <p:cNvPr id="4" name="C_0#auto_editor_catalog_0?lid=d1490e410&amp;amp;cid=d1490e410">
            <a:hlinkClick r:id="rId3" action="ppaction://hlinksldjump"/>
          </p:cNvPr>
          <p:cNvSpPr/>
          <p:nvPr/>
        </p:nvSpPr>
        <p:spPr>
          <a:xfrm>
            <a:off x="1947672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0?lid=d40dd48fb&amp;amp;cid=d40dd48fb">
            <a:hlinkClick r:id="rId4" action="ppaction://hlinksldjump"/>
          </p:cNvPr>
          <p:cNvSpPr/>
          <p:nvPr/>
        </p:nvSpPr>
        <p:spPr>
          <a:xfrm>
            <a:off x="2468880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0?lid=f42bcb929&amp;amp;cid=f42bcb929">
            <a:hlinkClick r:id="rId5" action="ppaction://hlinksldjump"/>
          </p:cNvPr>
          <p:cNvSpPr/>
          <p:nvPr/>
        </p:nvSpPr>
        <p:spPr>
          <a:xfrm>
            <a:off x="2990088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0?lid=e4da9ed68&amp;amp;cid=e4da9ed68">
            <a:hlinkClick r:id="rId6" action="ppaction://hlinksldjump"/>
          </p:cNvPr>
          <p:cNvSpPr/>
          <p:nvPr/>
        </p:nvSpPr>
        <p:spPr>
          <a:xfrm>
            <a:off x="3511296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0?lid=b14013c0b&amp;amp;cid=b14013c0b">
            <a:hlinkClick r:id="rId7" action="ppaction://hlinksldjump"/>
          </p:cNvPr>
          <p:cNvSpPr/>
          <p:nvPr/>
        </p:nvSpPr>
        <p:spPr>
          <a:xfrm>
            <a:off x="4032504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0?lid=91291588b&amp;amp;cid=91291588b">
            <a:hlinkClick r:id="rId8" action="ppaction://hlinksldjump"/>
          </p:cNvPr>
          <p:cNvSpPr/>
          <p:nvPr/>
        </p:nvSpPr>
        <p:spPr>
          <a:xfrm>
            <a:off x="4553712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0?lid=17fcd66a0&amp;amp;cid=17fcd66a0">
            <a:hlinkClick r:id="rId9" action="ppaction://hlinksldjump"/>
          </p:cNvPr>
          <p:cNvSpPr/>
          <p:nvPr/>
        </p:nvSpPr>
        <p:spPr>
          <a:xfrm>
            <a:off x="5074920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0?lid=56ee547bc&amp;amp;cid=56ee547bc">
            <a:hlinkClick r:id="rId10" action="ppaction://hlinksldjump"/>
          </p:cNvPr>
          <p:cNvSpPr/>
          <p:nvPr/>
        </p:nvSpPr>
        <p:spPr>
          <a:xfrm>
            <a:off x="5596128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0?lid=9890975c1&amp;amp;cid=9890975c1">
            <a:hlinkClick r:id="rId11" action="ppaction://hlinksldjump"/>
          </p:cNvPr>
          <p:cNvSpPr/>
          <p:nvPr/>
        </p:nvSpPr>
        <p:spPr>
          <a:xfrm>
            <a:off x="6117336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0?lid=c2088e5e3&amp;amp;cid=c2088e5e3">
            <a:hlinkClick r:id="rId12" action="ppaction://hlinksldjump"/>
          </p:cNvPr>
          <p:cNvSpPr/>
          <p:nvPr/>
        </p:nvSpPr>
        <p:spPr>
          <a:xfrm>
            <a:off x="6638544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0?lid=e2e282758&amp;amp;cid=e2e282758">
            <a:hlinkClick r:id="rId13" action="ppaction://hlinksldjump"/>
          </p:cNvPr>
          <p:cNvSpPr/>
          <p:nvPr/>
        </p:nvSpPr>
        <p:spPr>
          <a:xfrm>
            <a:off x="7159752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0?lid=ecdc46f0f&amp;amp;cid=ecdc46f0f">
            <a:hlinkClick r:id="rId14" action="ppaction://hlinksldjump"/>
          </p:cNvPr>
          <p:cNvSpPr/>
          <p:nvPr/>
        </p:nvSpPr>
        <p:spPr>
          <a:xfrm>
            <a:off x="7680960" y="6391656"/>
            <a:ext cx="429768" cy="219456"/>
          </a:xfrm>
          <a:prstGeom prst="rect">
            <a:avLst/>
          </a:prstGeom>
          <a:solidFill>
            <a:srgbClr val="8EC220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9552801bb33c17b50bbf99#tid=689f1415aeb8c40009a7a7c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-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e4da9ed68?vcp=1&amp;pid=d9cdaaa1c&amp;color=0,0,0&amp;bt=1&amp;bbb=1&amp;hb=1"/>
              <p:cNvSpPr/>
              <p:nvPr/>
            </p:nvSpPr>
            <p:spPr>
              <a:xfrm>
                <a:off x="502920" y="1292681"/>
                <a:ext cx="11183112" cy="4100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【解析】图中①是目镜，将目镜从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26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换成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，放大倍数减小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，观察到的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物像会变小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，A错误。图中②是粗准焦螺旋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，调节粗准焦螺旋不能改变显微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镜的放大倍数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，则转动粗准焦螺旋使镜筒上升不能使观察到的物像放大，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B错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误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。图中③是转换器，转动转换器把物镜从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26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换成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，显微镜的放大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倍数增大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，从而使观察到的物像放大，C正确。图中④是反光镜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，换用平面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镜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，进入显微镜的光线会减少，视野会变暗，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但不会改变显微镜的放大倍数，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不能使观察到的物像放大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，D错误。</a:t>
                </a:r>
                <a:endParaRPr lang="en-US" altLang="zh-CN" sz="2600" dirty="0"/>
              </a:p>
            </p:txBody>
          </p:sp>
        </mc:Choice>
        <mc:Fallback>
          <p:sp>
            <p:nvSpPr>
              <p:cNvPr id="2" name="QC_5_AS.12_1#e4da9ed68?vcp=1&amp;pid=d9cdaaa1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292681"/>
                <a:ext cx="11183112" cy="4100259"/>
              </a:xfrm>
              <a:prstGeom prst="rect">
                <a:avLst/>
              </a:prstGeom>
              <a:blipFill>
                <a:blip r:embed="rId3"/>
                <a:stretch>
                  <a:fillRect l="-1799" r="-2835" b="-47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b14013c0b?vcp=1&amp;pid=d9cdaaa1c&amp;color=0,0,0&amp;bt=1&amp;bbb=1&amp;hb=1"/>
          <p:cNvSpPr/>
          <p:nvPr/>
        </p:nvSpPr>
        <p:spPr>
          <a:xfrm>
            <a:off x="502920" y="1008042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［2025福建中考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］小福制作了洋葱鳞片叶内表皮细胞临时装片并进行观察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如图所示）。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下列叙述正确的是(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14_1#b14013c0b.bracket?vcp=1&amp;pid=d9cdaaa1c&amp;color=0,0,0&amp;vpa=5"/>
          <p:cNvSpPr/>
          <p:nvPr/>
        </p:nvSpPr>
        <p:spPr>
          <a:xfrm>
            <a:off x="5718651" y="1700446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pic>
        <p:nvPicPr>
          <p:cNvPr id="4" name="QC_5_BD.13_3#b14013c0b?iti=1&amp;htil=1&amp;vcp=1&amp;pid=d9cdaaa1c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6152" y="2646850"/>
            <a:ext cx="1380744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13_4#b14013c0b?iti=2&amp;htil=1&amp;vcp=1&amp;pid=d9cdaaa1c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3088" y="2701714"/>
            <a:ext cx="1133856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13_5#b14013c0b?iti=3&amp;htil=1&amp;vcp=1&amp;pid=d9cdaaa1c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2008" y="2253658"/>
            <a:ext cx="1152144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3_6#b14013c0b?iti=4&amp;htil=1&amp;vcp=1&amp;pid=d9cdaaa1c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5208" y="2546265"/>
            <a:ext cx="1252728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QC_5_BD.13_7#b14013c0b?iti=1&amp;htil=1&amp;vcp=1&amp;pid=d9cdaaa1c&amp;color=0,0,0"/>
          <p:cNvSpPr/>
          <p:nvPr/>
        </p:nvSpPr>
        <p:spPr>
          <a:xfrm>
            <a:off x="1703324" y="3925993"/>
            <a:ext cx="406400" cy="9499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甲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9" name="QC_5_BD.13_8#b14013c0b?iti=2&amp;htil=1&amp;vcp=1&amp;pid=d9cdaaa1c&amp;color=0,0,0"/>
          <p:cNvSpPr/>
          <p:nvPr/>
        </p:nvSpPr>
        <p:spPr>
          <a:xfrm>
            <a:off x="4496816" y="3925993"/>
            <a:ext cx="406400" cy="9499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乙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10" name="QC_5_BD.13_9#b14013c0b?iti=3&amp;htil=1&amp;vcp=1&amp;pid=d9cdaaa1c&amp;color=0,0,0"/>
          <p:cNvSpPr/>
          <p:nvPr/>
        </p:nvSpPr>
        <p:spPr>
          <a:xfrm>
            <a:off x="7294880" y="3925993"/>
            <a:ext cx="406400" cy="9499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丙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11" name="QC_5_BD.13_10#b14013c0b?iti=4&amp;htil=1&amp;vcp=1&amp;pid=d9cdaaa1c&amp;color=0,0,0"/>
          <p:cNvSpPr/>
          <p:nvPr/>
        </p:nvSpPr>
        <p:spPr>
          <a:xfrm>
            <a:off x="10088372" y="3925993"/>
            <a:ext cx="406400" cy="9499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丁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12" name="QC_5_BD.13_11#b14013c0b.choices?vcp=1&amp;pid=d9cdaaa1c&amp;color=0,0,0&amp;bbb=1"/>
          <p:cNvSpPr/>
          <p:nvPr/>
        </p:nvSpPr>
        <p:spPr>
          <a:xfrm>
            <a:off x="502920" y="4531338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  <a:tabLst>
                <a:tab pos="5699506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.甲操作中撕取的内表皮越厚越好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.乙中的盖玻片应直接水平放下</a:t>
            </a:r>
            <a:endParaRPr lang="en-US" altLang="zh-CN" sz="2600" dirty="0">
              <a:solidFill>
                <a:srgbClr val="000000"/>
              </a:solidFill>
            </a:endParaRPr>
          </a:p>
          <a:p>
            <a:pPr latinLnBrk="1">
              <a:lnSpc>
                <a:spcPts val="4600"/>
              </a:lnSpc>
              <a:tabLst>
                <a:tab pos="5699506" algn="l"/>
              </a:tabLst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.调节丙中的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①可使物像更加清晰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.丁是酒精染色后观察到的视野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b14013c0b?vcp=1&amp;pid=d9cdaaa1c&amp;color=0,0,0&amp;bt=1&amp;bbb=1&amp;hb=1"/>
          <p:cNvSpPr/>
          <p:nvPr/>
        </p:nvSpPr>
        <p:spPr>
          <a:xfrm>
            <a:off x="502920" y="2481400"/>
            <a:ext cx="1118311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【解析】甲操作中撕取的内表皮应薄而透明；乙中盖盖玻片时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，应先让盖玻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片的一侧接触水滴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，然后缓缓放下，避免产生气泡；调节丙中的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①细准焦螺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旋可使物像更清晰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；丁是用碘液染色后观察到的视野。故选C。</a:t>
            </a:r>
            <a:endParaRPr lang="en-US" altLang="zh-CN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16_1#91291588b?htil=2&amp;vcp=1&amp;pid=d9cdaaa1c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0222" y="747431"/>
            <a:ext cx="1783080" cy="188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16_2#91291588b?htil=2&amp;vcp=1&amp;pid=d9cdaaa1c&amp;color=0,0,0&amp;bt=1&amp;bbb=1&amp;hb=1&amp;hs=1"/>
          <p:cNvSpPr/>
          <p:nvPr/>
        </p:nvSpPr>
        <p:spPr>
          <a:xfrm>
            <a:off x="502920" y="720000"/>
            <a:ext cx="930859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［2025河南驻马店中考］端午节有制作艾草香囊的习俗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，艾草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天然的芳香气味可以驱虫避秽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、预防疾病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。艾草的芳香气味来自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细胞结构的(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4" name="QC_5_AN.17_1#91291588b.bracket?vcp=1&amp;pid=d9cdaaa1c&amp;color=0,0,0&amp;vpa=6"/>
          <p:cNvSpPr/>
          <p:nvPr/>
        </p:nvSpPr>
        <p:spPr>
          <a:xfrm>
            <a:off x="2400777" y="2011589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5" name="QC_5_BD.16_3#91291588b.choices?htil=2&amp;vcp=1&amp;pid=d9cdaaa1c&amp;color=0,0,0&amp;bbb=1&amp;hs=1"/>
          <p:cNvSpPr/>
          <p:nvPr/>
        </p:nvSpPr>
        <p:spPr>
          <a:xfrm>
            <a:off x="502920" y="2498697"/>
            <a:ext cx="9308592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  <a:tabLst>
                <a:tab pos="2390648" algn="l"/>
                <a:tab pos="4755896" algn="l"/>
                <a:tab pos="7133845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.①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B.②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C.③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.④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6" name="QC_5_AS.18_1#91291588b?vcp=1&amp;pid=d9cdaaa1c&amp;color=0,0,0&amp;bbb=1&amp;hb=1&amp;hs=1"/>
          <p:cNvSpPr/>
          <p:nvPr/>
        </p:nvSpPr>
        <p:spPr>
          <a:xfrm>
            <a:off x="502920" y="3095216"/>
            <a:ext cx="11183112" cy="2906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【解析】①细胞壁具有保护和支持作用，A不符合题意。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②叶绿体是光合作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用的场所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，能把光能转化为化学能，B不符合题意。③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细胞核内含遗传物质，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是细胞生命活动的控制中心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，控制着生物的遗传和发育，C不符合题意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。④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液泡内含有细胞液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，溶解着色素等多种物质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，艾草的芳香气味主要来自细胞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的液泡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，D符合题意。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17fcd66a0?vcp=1&amp;pid=d9cdaaa1c&amp;color=0,0,0&amp;bt=1&amp;bbb=1&amp;hb=1"/>
          <p:cNvSpPr/>
          <p:nvPr/>
        </p:nvSpPr>
        <p:spPr>
          <a:xfrm>
            <a:off x="502920" y="720000"/>
            <a:ext cx="11183112" cy="14935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［2025山东烟台中考］单细胞动物受到刺激后会如何反应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?在载玻片上滴一</a:t>
            </a:r>
          </a:p>
          <a:p>
            <a:pPr latinLnBrk="1">
              <a:lnSpc>
                <a:spcPts val="41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滴草履虫培养液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，两侧分别滴加清水和浓盐水，连通（如图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）后用放大镜观</a:t>
            </a:r>
          </a:p>
          <a:p>
            <a:pPr latinLnBrk="1">
              <a:lnSpc>
                <a:spcPts val="39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察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草履虫可能的运动方向及原因是(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20_1#17fcd66a0.bracket?vcp=1&amp;pid=d9cdaaa1c&amp;color=0,0,0&amp;vpa=7"/>
          <p:cNvSpPr/>
          <p:nvPr/>
        </p:nvSpPr>
        <p:spPr>
          <a:xfrm>
            <a:off x="6050439" y="1790990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pic>
        <p:nvPicPr>
          <p:cNvPr id="4" name="QC_5_BD.19_2#17fcd66a0?htil=3&amp;vcp=1&amp;pid=d9cdaaa1c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4736" y="1884652"/>
            <a:ext cx="3520440" cy="90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9_3#17fcd66a0.choices?htil=3&amp;vcp=1&amp;pid=d9cdaaa1c&amp;color=0,0,0&amp;bbb=1&amp;hs=1"/>
          <p:cNvSpPr/>
          <p:nvPr/>
        </p:nvSpPr>
        <p:spPr>
          <a:xfrm>
            <a:off x="502920" y="2269081"/>
            <a:ext cx="7580376" cy="20142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A.游向盐水，趋向有利刺激</a:t>
            </a:r>
            <a:endParaRPr lang="en-US" altLang="zh-CN" sz="2600" dirty="0">
              <a:solidFill>
                <a:srgbClr val="000000"/>
              </a:solidFill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.停留在原来的培养液中，运动能力弱</a:t>
            </a:r>
            <a:endParaRPr lang="en-US" altLang="zh-CN" sz="2600" dirty="0">
              <a:solidFill>
                <a:srgbClr val="000000"/>
              </a:solidFill>
            </a:endParaRPr>
          </a:p>
          <a:p>
            <a:pPr latinLnBrk="1">
              <a:lnSpc>
                <a:spcPts val="41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.游向清水，逃避有害刺激</a:t>
            </a:r>
            <a:endParaRPr lang="en-US" altLang="zh-CN" sz="2600" dirty="0">
              <a:solidFill>
                <a:srgbClr val="000000"/>
              </a:solidFill>
            </a:endParaRPr>
          </a:p>
          <a:p>
            <a:pPr latinLnBrk="1">
              <a:lnSpc>
                <a:spcPts val="39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.随机游动，没有神经结构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6" name="QC_5_AS.21_1#17fcd66a0?vcp=1&amp;pid=d9cdaaa1c&amp;color=0,0,0&amp;bbb=1&amp;hb=1&amp;hs=1"/>
          <p:cNvSpPr/>
          <p:nvPr/>
        </p:nvSpPr>
        <p:spPr>
          <a:xfrm>
            <a:off x="502920" y="4339181"/>
            <a:ext cx="11183112" cy="14935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【解析】浓盐水会导致草履虫脱水死亡，草履虫会趋向更有利的环境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，即清</a:t>
            </a:r>
          </a:p>
          <a:p>
            <a:pPr latinLnBrk="1">
              <a:lnSpc>
                <a:spcPts val="41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水一侧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。因此，草履虫可能的运动方向是向清水一侧移动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，原因是逃避有害</a:t>
            </a:r>
          </a:p>
          <a:p>
            <a:pPr latinLnBrk="1">
              <a:lnSpc>
                <a:spcPts val="39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刺激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。故选C。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2_1#56ee547bc?htil=4&amp;vcp=1&amp;pid=d9cdaaa1c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69426" y="1911774"/>
            <a:ext cx="1737360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22_2#56ee547bc?htil=4&amp;vcp=1&amp;pid=d9cdaaa1c&amp;color=0,0,0&amp;bt=1&amp;bbb=1&amp;hb=1&amp;hs=1"/>
          <p:cNvSpPr/>
          <p:nvPr/>
        </p:nvSpPr>
        <p:spPr>
          <a:xfrm>
            <a:off x="502920" y="1884343"/>
            <a:ext cx="9363456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［2025河北中考］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下图为某个植物细胞部分生命过程示意图。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该过程指的是(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4" name="QC_5_AN.23_1#56ee547bc.bracket?vcp=1&amp;pid=d9cdaaa1c&amp;color=0,0,0&amp;vpa=8"/>
          <p:cNvSpPr/>
          <p:nvPr/>
        </p:nvSpPr>
        <p:spPr>
          <a:xfrm>
            <a:off x="2732564" y="2576746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5" name="QC_5_BD.22_3#56ee547bc.choices?htil=4&amp;vcp=1&amp;pid=d9cdaaa1c&amp;color=0,0,0&amp;bbb=1&amp;hs=1"/>
          <p:cNvSpPr/>
          <p:nvPr/>
        </p:nvSpPr>
        <p:spPr>
          <a:xfrm>
            <a:off x="502920" y="3063600"/>
            <a:ext cx="9363456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  <a:tabLst>
                <a:tab pos="2404364" algn="l"/>
                <a:tab pos="4783328" algn="l"/>
                <a:tab pos="7174993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.细胞分裂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B.细胞分化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C.细胞生长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.细胞死亡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6" name="QC_5_AS.24_1#56ee547bc?vcp=1&amp;pid=d9cdaaa1c&amp;color=0,0,0&amp;bbb=1&amp;hb=1&amp;hs=1"/>
          <p:cNvSpPr/>
          <p:nvPr/>
        </p:nvSpPr>
        <p:spPr>
          <a:xfrm>
            <a:off x="502920" y="3660118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【解析】图中细胞体积逐渐增大，液泡由多个变成了一个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，符合细胞生长的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特点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，所以该过程指的是细胞生长。故选C。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9890975c1?vcp=1&amp;pid=d9cdaaa1c&amp;color=0,0,0&amp;bt=1&amp;bbb=1&amp;hb=1"/>
          <p:cNvSpPr/>
          <p:nvPr/>
        </p:nvSpPr>
        <p:spPr>
          <a:xfrm>
            <a:off x="502920" y="1585893"/>
            <a:ext cx="1118311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［2025安徽中考］人的胃是由多种组织构成的消化器官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。若在剧烈运动后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一次性喝下大量冰饮料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，可能会导致胃痛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，产生疼痛的感觉说明构成胃的组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织中有(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26_1#9890975c1.bracket?vcp=1&amp;pid=d9cdaaa1c&amp;color=0,0,0&amp;vpa=9"/>
          <p:cNvSpPr/>
          <p:nvPr/>
        </p:nvSpPr>
        <p:spPr>
          <a:xfrm>
            <a:off x="1737202" y="2877482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4" name="QC_5_BD.25_2#9890975c1.choices?vcp=1&amp;pid=d9cdaaa1c&amp;color=0,0,0&amp;bbb=1"/>
          <p:cNvSpPr/>
          <p:nvPr/>
        </p:nvSpPr>
        <p:spPr>
          <a:xfrm>
            <a:off x="502920" y="3364590"/>
            <a:ext cx="11183112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  <a:tabLst>
                <a:tab pos="2859278" algn="l"/>
                <a:tab pos="5693156" algn="l"/>
                <a:tab pos="8539734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.上皮组织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B.肌肉组织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C.结缔组织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.神经组织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5" name="QC_5_AS.27_1#9890975c1?vcp=1&amp;pid=d9cdaaa1c&amp;color=0,0,0&amp;bbb=1&amp;hb=1"/>
          <p:cNvSpPr/>
          <p:nvPr/>
        </p:nvSpPr>
        <p:spPr>
          <a:xfrm>
            <a:off x="502920" y="3961108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【解析】胃属于器官，由上皮组织、肌肉组织和神经组织等构成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。疼痛感觉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的产生需要神经组织传递神经冲动至大脑皮层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。故选D。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c2088e5e3?vcp=1&amp;pid=d9cdaaa1c&amp;color=0,0,0&amp;bt=1&amp;bbb=1&amp;hb=1"/>
          <p:cNvSpPr/>
          <p:nvPr/>
        </p:nvSpPr>
        <p:spPr>
          <a:xfrm>
            <a:off x="502920" y="1587163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［2025黑龙江龙东地区中考］叶绿花黄，叶茂花艳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。下列与西红柿的叶和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花属于同一结构层次的是(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29_1#c2088e5e3.bracket?vcp=1&amp;pid=d9cdaaa1c&amp;color=0,0,0&amp;vpa=10"/>
          <p:cNvSpPr/>
          <p:nvPr/>
        </p:nvSpPr>
        <p:spPr>
          <a:xfrm>
            <a:off x="4391501" y="2279566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4" name="QC_5_BD.28_2#c2088e5e3.choices?vcp=1&amp;pid=d9cdaaa1c&amp;color=0,0,0&amp;bbb=1"/>
          <p:cNvSpPr/>
          <p:nvPr/>
        </p:nvSpPr>
        <p:spPr>
          <a:xfrm>
            <a:off x="502920" y="2766420"/>
            <a:ext cx="11183112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  <a:tabLst>
                <a:tab pos="2776728" algn="l"/>
                <a:tab pos="6188456" algn="l"/>
                <a:tab pos="8622284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.血液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B.神经细胞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C.肝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.果肉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5" name="QC_5_AS.30_1#c2088e5e3?vcp=1&amp;pid=d9cdaaa1c&amp;color=0,0,0&amp;bbb=1&amp;hb=1"/>
          <p:cNvSpPr/>
          <p:nvPr/>
        </p:nvSpPr>
        <p:spPr>
          <a:xfrm>
            <a:off x="502920" y="3362939"/>
            <a:ext cx="1118311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【解析】西红柿的叶和花是由不同组织构成的器官。血液属于结缔组织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，A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不符合题意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；神经细胞是细胞，B不符合题意；肝是器官，C符合题意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；果肉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内含有丰富的营养物质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，属于薄壁组织，D不符合题意。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1_1#e2e282758?vcp=1&amp;pid=d9cdaaa1c&amp;color=0,0,0&amp;bt=1&amp;bbb=1&amp;hb=1"/>
          <p:cNvSpPr/>
          <p:nvPr/>
        </p:nvSpPr>
        <p:spPr>
          <a:xfrm>
            <a:off x="502920" y="720000"/>
            <a:ext cx="1118311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2025四川宜宾中考］2025年春节档动画电影《哪吒2》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火遍全球，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片中太乙真人用莲藕为哪吒重塑身躯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。从生物学的角度分析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，不能用莲藕重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塑人体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下列有关解释错误的是(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pic>
        <p:nvPicPr>
          <p:cNvPr id="3" name="QC_5_BD.31_1#e2e282758?vcp=1&amp;pid=d9cdaaa1c&amp;color=0,0,0&amp;tib=255,255,255&amp;iip=2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194" y="770292"/>
            <a:ext cx="1042416" cy="49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32_1#e2e282758.bracket?vcp=1&amp;pid=d9cdaaa1c&amp;color=0,0,0&amp;vpa=11"/>
          <p:cNvSpPr/>
          <p:nvPr/>
        </p:nvSpPr>
        <p:spPr>
          <a:xfrm>
            <a:off x="5386864" y="2025306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1_2#e2e282758.choices?vcp=1&amp;pid=d9cdaaa1c&amp;color=0,0,0&amp;bbb=1"/>
              <p:cNvSpPr/>
              <p:nvPr/>
            </p:nvSpPr>
            <p:spPr>
              <a:xfrm>
                <a:off x="502920" y="2503905"/>
                <a:ext cx="11183112" cy="2309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A.人体与莲藕植株相比，结构层次不包含系统</a:t>
                </a:r>
                <a:endParaRPr lang="en-US" altLang="zh-CN" sz="26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.构成人体和莲藕植株的组织类型不同</a:t>
                </a:r>
                <a:endParaRPr lang="en-US" altLang="zh-CN" sz="26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.构成人体的细胞无细胞壁和叶绿体</a:t>
                </a:r>
                <a:endParaRPr lang="en-US" altLang="zh-CN" sz="26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.两种生物的细胞中含有的</a:t>
                </a:r>
                <a14:m>
                  <m:oMath xmlns:m="http://schemas.openxmlformats.org/officeDocument/2006/math"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𝐃𝐍𝐀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不同</a:t>
                </a:r>
                <a:endParaRPr lang="en-US" altLang="zh-CN" sz="2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BD.31_2#e2e282758.choices?vcp=1&amp;pid=d9cdaaa1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503905"/>
                <a:ext cx="11183112" cy="2309559"/>
              </a:xfrm>
              <a:prstGeom prst="rect">
                <a:avLst/>
              </a:prstGeom>
              <a:blipFill>
                <a:blip r:embed="rId4"/>
                <a:stretch>
                  <a:fillRect l="-1799" b="-8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S.33_1#e2e282758?vcp=1&amp;pid=d9cdaaa1c&amp;color=0,0,0&amp;bbb=1&amp;hb=1"/>
          <p:cNvSpPr/>
          <p:nvPr/>
        </p:nvSpPr>
        <p:spPr>
          <a:xfrm>
            <a:off x="502920" y="4823624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【解析】人体属于动物体，莲藕植株属于植物体，所以与莲藕植株相比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，人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体的结构层次包含系统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，而莲藕植株没有系统这一层次。故选A。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4_1#ecdc46f0f?htil=5&amp;vcp=1&amp;pid=d9cdaaa1c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9506" y="1446192"/>
            <a:ext cx="3465576" cy="381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BD.34_2#ecdc46f0f?htil=5&amp;vcp=1&amp;pid=d9cdaaa1c&amp;color=0,0,0&amp;bt=1&amp;bbb=1&amp;hb=1"/>
          <p:cNvSpPr/>
          <p:nvPr/>
        </p:nvSpPr>
        <p:spPr>
          <a:xfrm>
            <a:off x="502920" y="1418760"/>
            <a:ext cx="7635240" cy="2906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［2025四川南充中考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］水稻是我国重要的粮食作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物，它的产量和品质直接关系到我国的粮食供给和安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全等国计民生大事。请运用所学知识回答与水稻相关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的问题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。如图是水稻的不同结构层次示意图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，请回答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下列问题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6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_1#803bc2b71?vcp=1&amp;pid=ecdc46f0f&amp;color=0,0,0&amp;bt=1&amp;bbb=1&amp;hb=1"/>
          <p:cNvSpPr/>
          <p:nvPr/>
        </p:nvSpPr>
        <p:spPr>
          <a:xfrm>
            <a:off x="502920" y="1306238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与人体口腔上皮细胞相比，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图丙特有的结构有［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、叶绿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体和液泡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。水稻的花序呈圆锥状，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这是由图丙中［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］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控制的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600" dirty="0"/>
          </a:p>
        </p:txBody>
      </p:sp>
      <p:sp>
        <p:nvSpPr>
          <p:cNvPr id="3" name="QB_6_AN.36_1#803bc2b71.blank?vcp=1&amp;pid=ecdc46f0f&amp;color=0,0,0&amp;vpa=12"/>
          <p:cNvSpPr/>
          <p:nvPr/>
        </p:nvSpPr>
        <p:spPr>
          <a:xfrm>
            <a:off x="8318977" y="1270678"/>
            <a:ext cx="569913" cy="5329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endParaRPr lang="en-US" altLang="zh-CN" sz="2600" dirty="0"/>
          </a:p>
        </p:txBody>
      </p:sp>
      <p:sp>
        <p:nvSpPr>
          <p:cNvPr id="4" name="QB_6_AN.37_1#803bc2b71.blank?vcp=1&amp;pid=ecdc46f0f&amp;color=0,0,0&amp;vpa=13&amp;bbb=1"/>
          <p:cNvSpPr/>
          <p:nvPr/>
        </p:nvSpPr>
        <p:spPr>
          <a:xfrm>
            <a:off x="9311163" y="1270678"/>
            <a:ext cx="1230313" cy="5329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细胞壁</a:t>
            </a:r>
            <a:endParaRPr lang="en-US" altLang="zh-CN" sz="2600" dirty="0"/>
          </a:p>
        </p:txBody>
      </p:sp>
      <p:sp>
        <p:nvSpPr>
          <p:cNvPr id="5" name="QB_6_AN.38_1#803bc2b71.blank?vcp=1&amp;pid=ecdc46f0f&amp;color=0,0,0&amp;vpa=14"/>
          <p:cNvSpPr/>
          <p:nvPr/>
        </p:nvSpPr>
        <p:spPr>
          <a:xfrm>
            <a:off x="7822088" y="1857418"/>
            <a:ext cx="569913" cy="523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endParaRPr lang="en-US" altLang="zh-CN" sz="2600" dirty="0"/>
          </a:p>
        </p:txBody>
      </p:sp>
      <p:sp>
        <p:nvSpPr>
          <p:cNvPr id="6" name="QB_6_AN.39_1#803bc2b71.blank?vcp=1&amp;pid=ecdc46f0f&amp;color=0,0,0&amp;vpa=15&amp;bbb=1"/>
          <p:cNvSpPr/>
          <p:nvPr/>
        </p:nvSpPr>
        <p:spPr>
          <a:xfrm>
            <a:off x="8814277" y="1857418"/>
            <a:ext cx="1230313" cy="523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细胞核</a:t>
            </a:r>
            <a:endParaRPr lang="en-US" altLang="zh-CN" sz="2600" dirty="0"/>
          </a:p>
        </p:txBody>
      </p:sp>
      <p:sp>
        <p:nvSpPr>
          <p:cNvPr id="7" name="QB_6_AS.40_1#803bc2b71?vcp=1&amp;pid=ecdc46f0f&amp;color=0,0,0&amp;bbb=1&amp;hb=1"/>
          <p:cNvSpPr/>
          <p:nvPr/>
        </p:nvSpPr>
        <p:spPr>
          <a:xfrm>
            <a:off x="502920" y="2500863"/>
            <a:ext cx="11183112" cy="29064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【解析】动物细胞基本结构：细胞膜、细胞核、线粒体、细胞质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；植物细胞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基本结构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：细胞壁、细胞膜、细胞核、细胞质、线粒体、液泡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、叶绿体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绿色部分细胞中含有）。与人体口腔上皮细胞相比，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图丙特有的结构有①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细胞壁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、⑥叶绿体和⑤液泡。细胞核控制着生物的生长、遗传和发育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，水稻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的花序呈圆锥状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，这是由图丙中④细胞核控制的。</a:t>
            </a:r>
            <a:endParaRPr lang="en-US" altLang="zh-CN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0745bb77e?vcp=1&amp;pid=ecdc46f0f&amp;color=0,0,0&amp;bt=1&amp;bbb=1&amp;hb=1"/>
          <p:cNvSpPr/>
          <p:nvPr/>
        </p:nvSpPr>
        <p:spPr>
          <a:xfrm>
            <a:off x="502920" y="1900599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</a:t>
            </a:r>
            <a:r>
              <a:rPr lang="en-US" altLang="zh-CN" sz="2600" b="1" i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图乙是由水稻的受精卵经过细胞的分裂和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形成的。图甲中的有机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物主要通过叶片光合作用合成，由图乙的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运输而来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600" dirty="0"/>
          </a:p>
        </p:txBody>
      </p:sp>
      <p:sp>
        <p:nvSpPr>
          <p:cNvPr id="3" name="QB_6_AN.42_1#0745bb77e.blank?vcp=1&amp;pid=ecdc46f0f&amp;color=0,0,0&amp;vpa=16&amp;bbb=1"/>
          <p:cNvSpPr/>
          <p:nvPr/>
        </p:nvSpPr>
        <p:spPr>
          <a:xfrm>
            <a:off x="7323613" y="1865039"/>
            <a:ext cx="900113" cy="5329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分化</a:t>
            </a:r>
            <a:endParaRPr lang="en-US" altLang="zh-CN" sz="2600" dirty="0"/>
          </a:p>
        </p:txBody>
      </p:sp>
      <p:sp>
        <p:nvSpPr>
          <p:cNvPr id="4" name="QB_6_AN.43_1#0745bb77e.blank?vcp=1&amp;pid=ecdc46f0f&amp;color=0,0,0&amp;vpa=17&amp;bbb=1"/>
          <p:cNvSpPr/>
          <p:nvPr/>
        </p:nvSpPr>
        <p:spPr>
          <a:xfrm>
            <a:off x="6494938" y="2451779"/>
            <a:ext cx="1560513" cy="523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输导组织</a:t>
            </a:r>
            <a:endParaRPr lang="en-US" altLang="zh-CN" sz="2600" dirty="0"/>
          </a:p>
        </p:txBody>
      </p:sp>
      <p:sp>
        <p:nvSpPr>
          <p:cNvPr id="5" name="QB_6_AS.44_1#0745bb77e?vcp=1&amp;pid=ecdc46f0f&amp;color=0,0,0&amp;bbb=1&amp;hb=1"/>
          <p:cNvSpPr/>
          <p:nvPr/>
        </p:nvSpPr>
        <p:spPr>
          <a:xfrm>
            <a:off x="502920" y="3095222"/>
            <a:ext cx="1118311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【解析】图乙是由水稻的受精卵经过细胞的分裂和分化形成的。根、茎</a:t>
            </a:r>
            <a:r>
              <a:rPr lang="en-US" altLang="zh-CN" sz="2600" b="1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、叶等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处有运输水和无机盐的导管</a:t>
            </a:r>
            <a:r>
              <a:rPr lang="en-US" altLang="zh-CN" sz="2600" b="1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，也有运输有机物的筛管，</a:t>
            </a:r>
            <a:r>
              <a:rPr lang="en-US" altLang="zh-CN" sz="2600" b="1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它们都属于输导组织。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 spc="-5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图甲中的有机物主要通过叶片光合作用合成</a:t>
            </a:r>
            <a:r>
              <a:rPr lang="en-US" altLang="zh-CN" sz="2600" b="1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，由图乙的输导组织运输而来。</a:t>
            </a:r>
            <a:endParaRPr lang="en-US" altLang="zh-CN" sz="26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5_1#3a663b1c1?vcp=1&amp;pid=ecdc46f0f&amp;color=0,0,0&amp;bt=1&amp;bbb=1"/>
          <p:cNvSpPr/>
          <p:nvPr/>
        </p:nvSpPr>
        <p:spPr>
          <a:xfrm>
            <a:off x="502920" y="1067478"/>
            <a:ext cx="11183112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请按照从微观到宏观的顺序对水稻的结构层次进行排序：</a:t>
            </a:r>
            <a:r>
              <a:rPr lang="en-US" altLang="zh-CN" sz="26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600" dirty="0"/>
          </a:p>
        </p:txBody>
      </p:sp>
      <p:sp>
        <p:nvSpPr>
          <p:cNvPr id="3" name="QB_6_AN.46_1#3a663b1c1.blank?vcp=1&amp;pid=ecdc46f0f&amp;color=0,0,0&amp;vpa=18&amp;bbb=1"/>
          <p:cNvSpPr/>
          <p:nvPr/>
        </p:nvSpPr>
        <p:spPr>
          <a:xfrm>
            <a:off x="9646127" y="1021758"/>
            <a:ext cx="1560513" cy="523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丙乙甲丁</a:t>
            </a:r>
            <a:endParaRPr lang="en-US" altLang="zh-CN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47_1#3a663b1c1?vcp=1&amp;pid=ecdc46f0f&amp;color=0,0,0&amp;bbb=1&amp;hb=1"/>
              <p:cNvSpPr/>
              <p:nvPr/>
            </p:nvSpPr>
            <p:spPr>
              <a:xfrm>
                <a:off x="502920" y="1594782"/>
                <a:ext cx="11183112" cy="1115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【解析】水稻的结构层次从微观到宏观依次为丙（细胞）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26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乙（组织）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甲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600" b="1" i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器官）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→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丁（植物体）。</a:t>
                </a:r>
                <a:endParaRPr lang="en-US" altLang="zh-CN" sz="2600" dirty="0"/>
              </a:p>
            </p:txBody>
          </p:sp>
        </mc:Choice>
        <mc:Fallback>
          <p:sp>
            <p:nvSpPr>
              <p:cNvPr id="4" name="QB_6_AS.47_1#3a663b1c1?vcp=1&amp;pid=ecdc46f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94782"/>
                <a:ext cx="11183112" cy="1115759"/>
              </a:xfrm>
              <a:prstGeom prst="rect">
                <a:avLst/>
              </a:prstGeom>
              <a:blipFill>
                <a:blip r:embed="rId3"/>
                <a:stretch>
                  <a:fillRect l="-1799" r="-1690" b="-163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BD.48_1#aaaae615b?vcp=1&amp;pid=ecdc46f0f&amp;color=0,0,0&amp;bbb=1&amp;hb=1"/>
              <p:cNvSpPr/>
              <p:nvPr/>
            </p:nvSpPr>
            <p:spPr>
              <a:xfrm>
                <a:off x="502920" y="2720002"/>
                <a:ext cx="11183112" cy="1712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2600" b="1" i="0" dirty="0">
                    <a:solidFill>
                      <a:srgbClr val="A9A9A7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插秧是指水稻幼苗长至</a:t>
                </a:r>
                <a14:m>
                  <m:oMath xmlns:m="http://schemas.openxmlformats.org/officeDocument/2006/math">
                    <m:r>
                      <a:rPr lang="en-US" altLang="zh-CN" sz="26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𝟑</m:t>
                    </m:r>
                    <m:r>
                      <a:rPr lang="en-US" altLang="zh-CN" sz="26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∼</m:t>
                    </m:r>
                    <m:r>
                      <a:rPr lang="en-US" altLang="zh-CN" sz="26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寸后，将幼苗拔出</a:t>
                </a: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，并以适当的深度和密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度插入田中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。插秧后一段时间内，水稻可能会出现萎蔫现象</a:t>
                </a: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，这是因为拔苗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过程中</a:t>
                </a:r>
                <a:r>
                  <a:rPr lang="en-US" altLang="zh-CN" sz="26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</a:t>
                </a: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从而降低了水稻吸收水分的能力。</a:t>
                </a:r>
                <a:endParaRPr lang="en-US" altLang="zh-CN" sz="2600" dirty="0"/>
              </a:p>
            </p:txBody>
          </p:sp>
        </mc:Choice>
        <mc:Fallback>
          <p:sp>
            <p:nvSpPr>
              <p:cNvPr id="5" name="QB_6_BD.48_1#aaaae615b?vcp=1&amp;pid=ecdc46f0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20002"/>
                <a:ext cx="11183112" cy="1712659"/>
              </a:xfrm>
              <a:prstGeom prst="rect">
                <a:avLst/>
              </a:prstGeom>
              <a:blipFill>
                <a:blip r:embed="rId4"/>
                <a:stretch>
                  <a:fillRect l="-1799" b="-10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49_1#aaaae615b.blank?vcp=1&amp;pid=ecdc46f0f&amp;color=0,0,0&amp;vpa=19&amp;bbb=1"/>
          <p:cNvSpPr/>
          <p:nvPr/>
        </p:nvSpPr>
        <p:spPr>
          <a:xfrm>
            <a:off x="1518127" y="3868082"/>
            <a:ext cx="3541713" cy="5234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损坏了部分幼根和根毛</a:t>
            </a:r>
            <a:endParaRPr lang="en-US" altLang="zh-CN" sz="2600" dirty="0"/>
          </a:p>
        </p:txBody>
      </p:sp>
      <p:sp>
        <p:nvSpPr>
          <p:cNvPr id="7" name="QB_6_AS.50_1#aaaae615b?vcp=1&amp;pid=ecdc46f0f&amp;color=0,0,0&amp;bbb=1&amp;hb=1"/>
          <p:cNvSpPr/>
          <p:nvPr/>
        </p:nvSpPr>
        <p:spPr>
          <a:xfrm>
            <a:off x="502920" y="4512543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【解析】插秧后一段时间内，水稻可能会出现萎蔫现象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，这是因为拔苗过程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中损坏了部分幼根和根毛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，从而降低了水稻吸收水分的能力。</a:t>
            </a:r>
            <a:endParaRPr lang="en-US" altLang="zh-CN" sz="2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1db79683.fixed?vcp=1&amp;color=255,255,255&amp;bbb=1"/>
          <p:cNvSpPr/>
          <p:nvPr/>
        </p:nvSpPr>
        <p:spPr>
          <a:xfrm>
            <a:off x="4023360" y="2395728"/>
            <a:ext cx="4069080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61db79683.fixed?vcp=1&amp;color=142,194,32&amp;bbb=1"/>
          <p:cNvSpPr/>
          <p:nvPr/>
        </p:nvSpPr>
        <p:spPr>
          <a:xfrm>
            <a:off x="4023360" y="3995928"/>
            <a:ext cx="417880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8EC22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考点过关</a:t>
            </a:r>
            <a:endParaRPr lang="en-US" altLang="zh-CN" sz="40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6461ce79.fixed?vcp=1&amp;pid=61db79683&amp;color=31,72,156&amp;bbb=1"/>
          <p:cNvSpPr/>
          <p:nvPr/>
        </p:nvSpPr>
        <p:spPr>
          <a:xfrm>
            <a:off x="4114800" y="2441448"/>
            <a:ext cx="3959352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1F489C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模块一</a:t>
            </a:r>
            <a:endParaRPr lang="en-US" altLang="zh-CN" sz="5400" dirty="0"/>
          </a:p>
        </p:txBody>
      </p:sp>
      <p:sp>
        <p:nvSpPr>
          <p:cNvPr id="3" name="C_2_BD#c6461ce79.fixed?vcp=1&amp;pid=61db79683&amp;color=0,0,0&amp;bbb=1"/>
          <p:cNvSpPr/>
          <p:nvPr/>
        </p:nvSpPr>
        <p:spPr>
          <a:xfrm>
            <a:off x="192024" y="3776472"/>
            <a:ext cx="1154887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生物体的结构层次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6896230c.fixed?vcp=1&amp;pid=c6461ce79&amp;color=142,194,32&amp;bbb=1"/>
          <p:cNvSpPr/>
          <p:nvPr/>
        </p:nvSpPr>
        <p:spPr>
          <a:xfrm>
            <a:off x="192024" y="2843784"/>
            <a:ext cx="11804904" cy="1078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8EC22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5400" b="1" i="0" dirty="0">
                <a:solidFill>
                  <a:srgbClr val="8EC22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8EC22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2025真题诊断练</a:t>
            </a:r>
            <a:endParaRPr lang="en-US" altLang="zh-CN" sz="5400" dirty="0"/>
          </a:p>
        </p:txBody>
      </p:sp>
      <p:pic>
        <p:nvPicPr>
          <p:cNvPr id="3" name="C_3#26896230c.fixed?vcp=1&amp;pid=c6461ce79&amp;color=0,0,0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7208" y="3995928"/>
            <a:ext cx="6702552" cy="3657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d1490e410?vcp=1&amp;pid=d9cdaaa1c&amp;color=0,0,0&amp;bt=1&amp;bbb=1&amp;hb=1"/>
          <p:cNvSpPr/>
          <p:nvPr/>
        </p:nvSpPr>
        <p:spPr>
          <a:xfrm>
            <a:off x="502920" y="1580558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900" b="1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跨学科实践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［2025云南中考］“梨花淡白柳深青，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柳絮飞时花满城”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这句诗所体现的生物特征是(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pic>
        <p:nvPicPr>
          <p:cNvPr id="3" name="QC_5_BD.1_1#d1490e410?vcp=1&amp;pid=d9cdaaa1c&amp;color=0,0,0&amp;tib=255,255,255&amp;ii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175" y="1635422"/>
            <a:ext cx="1060704" cy="4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AN.2_1#d1490e410.bracket?vcp=1&amp;pid=d9cdaaa1c&amp;color=0,0,0&amp;vpa=1"/>
          <p:cNvSpPr/>
          <p:nvPr/>
        </p:nvSpPr>
        <p:spPr>
          <a:xfrm>
            <a:off x="4723289" y="2279820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5" name="QC_5_BD.1_2#d1490e410.choices?vcp=1&amp;pid=d9cdaaa1c&amp;color=0,0,0&amp;bbb=1"/>
          <p:cNvSpPr/>
          <p:nvPr/>
        </p:nvSpPr>
        <p:spPr>
          <a:xfrm>
            <a:off x="502920" y="2765023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  <a:tabLst>
                <a:tab pos="5699506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.生物能生长和繁殖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.生物有遗传和变异的特性</a:t>
            </a:r>
            <a:endParaRPr lang="en-US" altLang="zh-CN" sz="2600" dirty="0">
              <a:solidFill>
                <a:srgbClr val="000000"/>
              </a:solidFill>
            </a:endParaRPr>
          </a:p>
          <a:p>
            <a:pPr latinLnBrk="1">
              <a:lnSpc>
                <a:spcPts val="4600"/>
              </a:lnSpc>
              <a:tabLst>
                <a:tab pos="5699506" algn="l"/>
              </a:tabLst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C.生物的生活需要营养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.生物能对外界刺激作出反应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6" name="QC_5_AS.3_1#d1490e410?vcp=1&amp;pid=d9cdaaa1c&amp;color=0,0,0&amp;bbb=1&amp;hb=1"/>
          <p:cNvSpPr/>
          <p:nvPr/>
        </p:nvSpPr>
        <p:spPr>
          <a:xfrm>
            <a:off x="502920" y="3953743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【解析】生物体能够由小长大。生物体发育到一定阶段，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就开始繁殖下一代。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题述诗句体现了生物能生长和繁殖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。故选A。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d40dd48fb?vcp=1&amp;pid=d9cdaaa1c&amp;color=0,0,0&amp;bt=1&amp;bbb=1"/>
          <p:cNvSpPr/>
          <p:nvPr/>
        </p:nvSpPr>
        <p:spPr>
          <a:xfrm>
            <a:off x="502920" y="1882565"/>
            <a:ext cx="11183112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6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［2025新疆中考］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用红外摄像机记录雪豹生活习性的方法是(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5_1#d40dd48fb.bracket?vcp=1&amp;pid=d9cdaaa1c&amp;color=0,0,0&amp;vpa=2"/>
          <p:cNvSpPr/>
          <p:nvPr/>
        </p:nvSpPr>
        <p:spPr>
          <a:xfrm>
            <a:off x="9612788" y="1982640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4" name="QC_5_BD.4_2#d40dd48fb.choices?vcp=1&amp;pid=d9cdaaa1c&amp;color=0,0,0&amp;bbb=1"/>
          <p:cNvSpPr/>
          <p:nvPr/>
        </p:nvSpPr>
        <p:spPr>
          <a:xfrm>
            <a:off x="502920" y="2468478"/>
            <a:ext cx="11183112" cy="5188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600"/>
              </a:lnSpc>
              <a:tabLst>
                <a:tab pos="2859278" algn="l"/>
                <a:tab pos="5693156" algn="l"/>
                <a:tab pos="8539734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.实验法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B.抽样法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C.观察法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.推测法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5" name="QC_5_AS.6_1#d40dd48fb?vcp=1&amp;pid=d9cdaaa1c&amp;color=0,0,0&amp;bbb=1&amp;hb=1"/>
          <p:cNvSpPr/>
          <p:nvPr/>
        </p:nvSpPr>
        <p:spPr>
          <a:xfrm>
            <a:off x="502920" y="3064996"/>
            <a:ext cx="11183112" cy="17126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【解析】观察法是在自然状态下，研究者按照一定的目的和计划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，用自己的</a:t>
            </a:r>
          </a:p>
          <a:p>
            <a:pPr latinLnBrk="1">
              <a:lnSpc>
                <a:spcPts val="47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感官外加辅助工具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，对客观事物进行系统的感知、考察和描述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，以发现和验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证科学结论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。用红外摄像机记录雪豹生活习性的方法属于观察法。故选C。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f42bcb929?vcp=1&amp;pid=d9cdaaa1c&amp;color=0,0,0&amp;bt=1&amp;bbb=1&amp;hb=1"/>
          <p:cNvSpPr/>
          <p:nvPr/>
        </p:nvSpPr>
        <p:spPr>
          <a:xfrm>
            <a:off x="502920" y="1579543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［2025山西中考］小健使用显微镜观察洋葱鳞片叶表皮细胞时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，看到的物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像不够清晰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其原因可能是(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8_1#f42bcb929.bracket?vcp=1&amp;pid=d9cdaaa1c&amp;color=0,0,0&amp;vpa=3"/>
          <p:cNvSpPr/>
          <p:nvPr/>
        </p:nvSpPr>
        <p:spPr>
          <a:xfrm>
            <a:off x="4723289" y="2271946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4" name="QC_5_BD.7_2#f42bcb929.choices?vcp=1&amp;pid=d9cdaaa1c&amp;color=0,0,0&amp;bbb=1"/>
          <p:cNvSpPr/>
          <p:nvPr/>
        </p:nvSpPr>
        <p:spPr>
          <a:xfrm>
            <a:off x="502920" y="2766039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700"/>
              </a:lnSpc>
              <a:tabLst>
                <a:tab pos="5699506" algn="l"/>
              </a:tabLst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.目镜放大倍数太小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.物镜没有转换到位</a:t>
            </a:r>
            <a:endParaRPr lang="en-US" altLang="zh-CN" sz="2600" dirty="0">
              <a:solidFill>
                <a:srgbClr val="000000"/>
              </a:solidFill>
            </a:endParaRPr>
          </a:p>
          <a:p>
            <a:pPr latinLnBrk="1">
              <a:lnSpc>
                <a:spcPts val="4600"/>
              </a:lnSpc>
              <a:tabLst>
                <a:tab pos="5699506" algn="l"/>
              </a:tabLst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C.未调节细准焦螺旋</a:t>
            </a:r>
            <a:r>
              <a:rPr lang="en-US" altLang="zh-CN" sz="2600" b="1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.标本未对准通光孔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5" name="QC_5_AS.9_1#f42bcb929?vcp=1&amp;pid=d9cdaaa1c&amp;color=0,0,0&amp;bbb=1&amp;hb=1"/>
          <p:cNvSpPr/>
          <p:nvPr/>
        </p:nvSpPr>
        <p:spPr>
          <a:xfrm>
            <a:off x="502920" y="3954758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【解析】用显微镜观察时，看到的物像不够清晰</a:t>
            </a: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，其原因可能是未调节细准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焦螺旋</a:t>
            </a:r>
            <a:r>
              <a:rPr lang="en-US" altLang="zh-CN" sz="26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。故选C。</a:t>
            </a:r>
            <a:endParaRPr lang="en-US" altLang="zh-CN" sz="2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e4da9ed68?vcp=1&amp;pid=d9cdaaa1c&amp;color=0,0,0&amp;bt=1&amp;bbb=1&amp;hb=1"/>
          <p:cNvSpPr/>
          <p:nvPr/>
        </p:nvSpPr>
        <p:spPr>
          <a:xfrm>
            <a:off x="502920" y="1188033"/>
            <a:ext cx="11183112" cy="11157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700"/>
              </a:lnSpc>
            </a:pPr>
            <a:r>
              <a:rPr lang="en-US" altLang="zh-CN" sz="2600" b="1" i="0" dirty="0">
                <a:solidFill>
                  <a:srgbClr val="A9A9A7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［2025广西中考］使用显微镜观察人血永久涂片时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，可使观察到的物像放</a:t>
            </a:r>
          </a:p>
          <a:p>
            <a:pPr latinLnBrk="1">
              <a:lnSpc>
                <a:spcPts val="4600"/>
              </a:lnSpc>
            </a:pP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大的操作是(</a:t>
            </a:r>
            <a:r>
              <a:rPr lang="en-US" altLang="zh-CN" sz="26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6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3" name="QC_5_AN.11_1#e4da9ed68.bracket?vcp=1&amp;pid=d9cdaaa1c&amp;color=0,0,0&amp;vpa=4"/>
          <p:cNvSpPr/>
          <p:nvPr/>
        </p:nvSpPr>
        <p:spPr>
          <a:xfrm>
            <a:off x="2400777" y="1880436"/>
            <a:ext cx="515938" cy="4249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pic>
        <p:nvPicPr>
          <p:cNvPr id="4" name="QC_5_BD.10_2#e4da9ed68?vcp=1&amp;pid=d9cdaaa1c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504" y="2433648"/>
            <a:ext cx="183794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e4da9ed68.choices?vcp=1&amp;pid=d9cdaaa1c&amp;color=0,0,0&amp;bbb=1"/>
              <p:cNvSpPr/>
              <p:nvPr/>
            </p:nvSpPr>
            <p:spPr>
              <a:xfrm>
                <a:off x="502920" y="4351348"/>
                <a:ext cx="11183112" cy="1115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  <a:tabLst>
                    <a:tab pos="5699506" algn="l"/>
                  </a:tabLst>
                </a:pP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A.将①从</a:t>
                </a:r>
                <a14:m>
                  <m:oMath xmlns:m="http://schemas.openxmlformats.org/officeDocument/2006/math"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26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换成</a:t>
                </a:r>
                <a14:m>
                  <m:oMath xmlns:m="http://schemas.openxmlformats.org/officeDocument/2006/math"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𝟓</m:t>
                    </m:r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.转动②使镜筒上升</a:t>
                </a:r>
                <a:endParaRPr lang="en-US" altLang="zh-CN" sz="26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  <a:tabLst>
                    <a:tab pos="5699506" algn="l"/>
                  </a:tabLst>
                </a:pP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.转动③把物镜从</a:t>
                </a:r>
                <a14:m>
                  <m:oMath xmlns:m="http://schemas.openxmlformats.org/officeDocument/2006/math"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𝟏𝟎</m:t>
                    </m:r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26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换成</a:t>
                </a:r>
                <a14:m>
                  <m:oMath xmlns:m="http://schemas.openxmlformats.org/officeDocument/2006/math"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𝟐𝟓</m:t>
                    </m:r>
                    <m:r>
                      <a:rPr lang="en-US" altLang="zh-CN" sz="2600" b="1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SimSun" pitchFamily="34" charset="-122"/>
                        <a:cs typeface="Times New Roman" pitchFamily="34" charset="-120"/>
                      </a:rPr>
                      <m:t>×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600" b="1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600" b="1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600" b="1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.把④换成平面镜</a:t>
                </a:r>
                <a:endParaRPr lang="en-US" altLang="zh-CN" sz="2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5_BD.10_3#e4da9ed68.choices?vcp=1&amp;pid=d9cdaaa1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4351348"/>
                <a:ext cx="11183112" cy="1115759"/>
              </a:xfrm>
              <a:prstGeom prst="rect">
                <a:avLst/>
              </a:prstGeom>
              <a:blipFill>
                <a:blip r:embed="rId4"/>
                <a:stretch>
                  <a:fillRect l="-1799" b="-18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852</Words>
  <Application>Microsoft Office PowerPoint</Application>
  <PresentationFormat>宽屏</PresentationFormat>
  <Paragraphs>155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2025-08-15T11:46:40Z</dcterms:created>
  <dcterms:modified xsi:type="dcterms:W3CDTF">2025-08-15T12:34:06Z</dcterms:modified>
  <cp:category/>
  <cp:contentStatus/>
</cp:coreProperties>
</file>